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6" r:id="rId9"/>
  </p:sldIdLst>
  <p:sldSz cx="18288000" cy="10287000"/>
  <p:notesSz cx="6858000" cy="9144000"/>
  <p:embeddedFontLst>
    <p:embeddedFont>
      <p:font typeface="Algerian" panose="04020705040A02060702" pitchFamily="82" charset="0"/>
      <p:regular r:id="rId10"/>
    </p:embeddedFont>
    <p:embeddedFont>
      <p:font typeface="Bryndan Write" panose="020B0604020202020204" charset="0"/>
      <p:regular r:id="rId11"/>
    </p:embeddedFont>
    <p:embeddedFont>
      <p:font typeface="Gochi Hand" panose="020B0604020202020204" charset="0"/>
      <p:regular r:id="rId12"/>
    </p:embeddedFont>
    <p:embeddedFont>
      <p:font typeface="Calibri" panose="020F0502020204030204" pitchFamily="34" charset="0"/>
      <p:regular r:id="rId13"/>
      <p:bold r:id="rId14"/>
      <p:italic r:id="rId15"/>
      <p:boldItalic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0" d="100"/>
          <a:sy n="50" d="100"/>
        </p:scale>
        <p:origin x="900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10" Type="http://schemas.openxmlformats.org/officeDocument/2006/relationships/font" Target="fonts/font1.fntdata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5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7.png"/><Relationship Id="rId18" Type="http://schemas.openxmlformats.org/officeDocument/2006/relationships/image" Target="../media/image17.sv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12" Type="http://schemas.openxmlformats.org/officeDocument/2006/relationships/image" Target="../media/image11.svg"/><Relationship Id="rId17" Type="http://schemas.openxmlformats.org/officeDocument/2006/relationships/image" Target="../media/image9.png"/><Relationship Id="rId2" Type="http://schemas.openxmlformats.org/officeDocument/2006/relationships/image" Target="../media/image1.jpeg"/><Relationship Id="rId16" Type="http://schemas.openxmlformats.org/officeDocument/2006/relationships/image" Target="../media/image1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6.png"/><Relationship Id="rId5" Type="http://schemas.openxmlformats.org/officeDocument/2006/relationships/image" Target="../media/image3.png"/><Relationship Id="rId15" Type="http://schemas.openxmlformats.org/officeDocument/2006/relationships/image" Target="../media/image8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5.png"/><Relationship Id="rId14" Type="http://schemas.openxmlformats.org/officeDocument/2006/relationships/image" Target="../media/image1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Relationship Id="rId9" Type="http://schemas.openxmlformats.org/officeDocument/2006/relationships/image" Target="../media/image24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2.png"/><Relationship Id="rId7" Type="http://schemas.openxmlformats.org/officeDocument/2006/relationships/image" Target="../media/image31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9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27.png"/><Relationship Id="rId3" Type="http://schemas.openxmlformats.org/officeDocument/2006/relationships/image" Target="../media/image26.png"/><Relationship Id="rId7" Type="http://schemas.openxmlformats.org/officeDocument/2006/relationships/image" Target="../media/image5.png"/><Relationship Id="rId12" Type="http://schemas.openxmlformats.org/officeDocument/2006/relationships/image" Target="../media/image17.svg"/><Relationship Id="rId2" Type="http://schemas.openxmlformats.org/officeDocument/2006/relationships/image" Target="../media/image1.jpeg"/><Relationship Id="rId16" Type="http://schemas.openxmlformats.org/officeDocument/2006/relationships/image" Target="../media/image3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11" Type="http://schemas.openxmlformats.org/officeDocument/2006/relationships/image" Target="../media/image9.png"/><Relationship Id="rId5" Type="http://schemas.openxmlformats.org/officeDocument/2006/relationships/image" Target="../media/image4.png"/><Relationship Id="rId15" Type="http://schemas.openxmlformats.org/officeDocument/2006/relationships/image" Target="../media/image2.png"/><Relationship Id="rId10" Type="http://schemas.openxmlformats.org/officeDocument/2006/relationships/image" Target="../media/image15.svg"/><Relationship Id="rId4" Type="http://schemas.openxmlformats.org/officeDocument/2006/relationships/image" Target="../media/image81.svg"/><Relationship Id="rId9" Type="http://schemas.openxmlformats.org/officeDocument/2006/relationships/image" Target="../media/image8.png"/><Relationship Id="rId14" Type="http://schemas.openxmlformats.org/officeDocument/2006/relationships/image" Target="../media/image8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</p:sp>
      <p:sp>
        <p:nvSpPr>
          <p:cNvPr id="3" name="Freeform 3"/>
          <p:cNvSpPr/>
          <p:nvPr/>
        </p:nvSpPr>
        <p:spPr>
          <a:xfrm rot="2342060">
            <a:off x="5481480" y="2788375"/>
            <a:ext cx="7325040" cy="6299535"/>
          </a:xfrm>
          <a:custGeom>
            <a:avLst/>
            <a:gdLst/>
            <a:ahLst/>
            <a:cxnLst/>
            <a:rect l="l" t="t" r="r" b="b"/>
            <a:pathLst>
              <a:path w="7325040" h="6299535">
                <a:moveTo>
                  <a:pt x="0" y="0"/>
                </a:moveTo>
                <a:lnTo>
                  <a:pt x="7325040" y="0"/>
                </a:lnTo>
                <a:lnTo>
                  <a:pt x="7325040" y="6299534"/>
                </a:lnTo>
                <a:lnTo>
                  <a:pt x="0" y="629953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3921756" y="2537357"/>
            <a:ext cx="10444488" cy="60757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506"/>
              </a:lnSpc>
            </a:pPr>
            <a:r>
              <a:rPr lang="en-US" sz="8000" dirty="0" smtClean="0">
                <a:solidFill>
                  <a:srgbClr val="FFFFFF"/>
                </a:solidFill>
                <a:latin typeface="Bryndan Write Bold"/>
              </a:rPr>
              <a:t>Analysis Sentiment with Neural Network And LSTM</a:t>
            </a:r>
            <a:endParaRPr lang="en-US" sz="8000" dirty="0">
              <a:solidFill>
                <a:srgbClr val="FFFFFF"/>
              </a:solidFill>
              <a:latin typeface="Bryndan Write Bold"/>
            </a:endParaRPr>
          </a:p>
        </p:txBody>
      </p:sp>
      <p:sp>
        <p:nvSpPr>
          <p:cNvPr id="5" name="Freeform 5"/>
          <p:cNvSpPr/>
          <p:nvPr/>
        </p:nvSpPr>
        <p:spPr>
          <a:xfrm rot="1097523">
            <a:off x="11156873" y="1560993"/>
            <a:ext cx="1885747" cy="1296022"/>
          </a:xfrm>
          <a:custGeom>
            <a:avLst/>
            <a:gdLst/>
            <a:ahLst/>
            <a:cxnLst/>
            <a:rect l="l" t="t" r="r" b="b"/>
            <a:pathLst>
              <a:path w="1885747" h="1296022">
                <a:moveTo>
                  <a:pt x="0" y="0"/>
                </a:moveTo>
                <a:lnTo>
                  <a:pt x="1885746" y="0"/>
                </a:lnTo>
                <a:lnTo>
                  <a:pt x="1885746" y="1296022"/>
                </a:lnTo>
                <a:lnTo>
                  <a:pt x="0" y="129602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4107262">
            <a:off x="-865704" y="-473050"/>
            <a:ext cx="3387936" cy="2297637"/>
          </a:xfrm>
          <a:custGeom>
            <a:avLst/>
            <a:gdLst/>
            <a:ahLst/>
            <a:cxnLst/>
            <a:rect l="l" t="t" r="r" b="b"/>
            <a:pathLst>
              <a:path w="3387936" h="2297637">
                <a:moveTo>
                  <a:pt x="0" y="0"/>
                </a:moveTo>
                <a:lnTo>
                  <a:pt x="3387936" y="0"/>
                </a:lnTo>
                <a:lnTo>
                  <a:pt x="3387936" y="2297637"/>
                </a:lnTo>
                <a:lnTo>
                  <a:pt x="0" y="229763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6829267">
            <a:off x="15774367" y="8189225"/>
            <a:ext cx="3715300" cy="2519649"/>
          </a:xfrm>
          <a:custGeom>
            <a:avLst/>
            <a:gdLst/>
            <a:ahLst/>
            <a:cxnLst/>
            <a:rect l="l" t="t" r="r" b="b"/>
            <a:pathLst>
              <a:path w="3715300" h="2519649">
                <a:moveTo>
                  <a:pt x="0" y="0"/>
                </a:moveTo>
                <a:lnTo>
                  <a:pt x="3715301" y="0"/>
                </a:lnTo>
                <a:lnTo>
                  <a:pt x="3715301" y="2519649"/>
                </a:lnTo>
                <a:lnTo>
                  <a:pt x="0" y="251964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xmlns="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1559470">
            <a:off x="2930373" y="2435234"/>
            <a:ext cx="2195245" cy="2279892"/>
          </a:xfrm>
          <a:custGeom>
            <a:avLst/>
            <a:gdLst/>
            <a:ahLst/>
            <a:cxnLst/>
            <a:rect l="l" t="t" r="r" b="b"/>
            <a:pathLst>
              <a:path w="2195245" h="2279892">
                <a:moveTo>
                  <a:pt x="0" y="0"/>
                </a:moveTo>
                <a:lnTo>
                  <a:pt x="2195245" y="0"/>
                </a:lnTo>
                <a:lnTo>
                  <a:pt x="2195245" y="2279892"/>
                </a:lnTo>
                <a:lnTo>
                  <a:pt x="0" y="227989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280170">
            <a:off x="13972610" y="5900178"/>
            <a:ext cx="1664513" cy="2142851"/>
          </a:xfrm>
          <a:custGeom>
            <a:avLst/>
            <a:gdLst/>
            <a:ahLst/>
            <a:cxnLst/>
            <a:rect l="l" t="t" r="r" b="b"/>
            <a:pathLst>
              <a:path w="1664513" h="2142851">
                <a:moveTo>
                  <a:pt x="0" y="0"/>
                </a:moveTo>
                <a:lnTo>
                  <a:pt x="1664513" y="0"/>
                </a:lnTo>
                <a:lnTo>
                  <a:pt x="1664513" y="2142851"/>
                </a:lnTo>
                <a:lnTo>
                  <a:pt x="0" y="2142851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xmlns="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-1391118">
            <a:off x="14634691" y="-2104991"/>
            <a:ext cx="3665666" cy="3796829"/>
          </a:xfrm>
          <a:custGeom>
            <a:avLst/>
            <a:gdLst/>
            <a:ahLst/>
            <a:cxnLst/>
            <a:rect l="l" t="t" r="r" b="b"/>
            <a:pathLst>
              <a:path w="3665666" h="3796829">
                <a:moveTo>
                  <a:pt x="0" y="0"/>
                </a:moveTo>
                <a:lnTo>
                  <a:pt x="3665665" y="0"/>
                </a:lnTo>
                <a:lnTo>
                  <a:pt x="3665665" y="3796829"/>
                </a:lnTo>
                <a:lnTo>
                  <a:pt x="0" y="3796829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xmlns="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-6979330">
            <a:off x="-712187" y="8552632"/>
            <a:ext cx="3453702" cy="1902676"/>
          </a:xfrm>
          <a:custGeom>
            <a:avLst/>
            <a:gdLst/>
            <a:ahLst/>
            <a:cxnLst/>
            <a:rect l="l" t="t" r="r" b="b"/>
            <a:pathLst>
              <a:path w="3453702" h="1902676">
                <a:moveTo>
                  <a:pt x="0" y="0"/>
                </a:moveTo>
                <a:lnTo>
                  <a:pt x="3453703" y="0"/>
                </a:lnTo>
                <a:lnTo>
                  <a:pt x="3453703" y="1902676"/>
                </a:lnTo>
                <a:lnTo>
                  <a:pt x="0" y="1902676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xmlns="" r:embed="rId18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81941" y="0"/>
            <a:ext cx="5527813" cy="10435018"/>
            <a:chOff x="0" y="0"/>
            <a:chExt cx="7370417" cy="13913357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/>
            <a:srcRect l="32353" r="32353"/>
            <a:stretch>
              <a:fillRect/>
            </a:stretch>
          </p:blipFill>
          <p:spPr>
            <a:xfrm>
              <a:off x="0" y="0"/>
              <a:ext cx="7370417" cy="13913357"/>
            </a:xfrm>
            <a:prstGeom prst="rect">
              <a:avLst/>
            </a:prstGeom>
          </p:spPr>
        </p:pic>
      </p:grpSp>
      <p:sp>
        <p:nvSpPr>
          <p:cNvPr id="5" name="TextBox 5"/>
          <p:cNvSpPr txBox="1"/>
          <p:nvPr/>
        </p:nvSpPr>
        <p:spPr>
          <a:xfrm>
            <a:off x="6248400" y="1046332"/>
            <a:ext cx="9640627" cy="846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600"/>
              </a:lnSpc>
            </a:pPr>
            <a:r>
              <a:rPr lang="en-US" sz="6000" dirty="0" smtClean="0">
                <a:solidFill>
                  <a:srgbClr val="FFFFFF"/>
                </a:solidFill>
                <a:latin typeface="Bryndan Write Bold"/>
              </a:rPr>
              <a:t>STEP BY STEP</a:t>
            </a:r>
            <a:endParaRPr lang="en-US" sz="6000" dirty="0">
              <a:solidFill>
                <a:srgbClr val="FFFFFF"/>
              </a:solidFill>
              <a:latin typeface="Bryndan Write Bold"/>
            </a:endParaRPr>
          </a:p>
        </p:txBody>
      </p:sp>
      <p:sp>
        <p:nvSpPr>
          <p:cNvPr id="9" name="Freeform 9"/>
          <p:cNvSpPr/>
          <p:nvPr/>
        </p:nvSpPr>
        <p:spPr>
          <a:xfrm rot="763488">
            <a:off x="4200371" y="941233"/>
            <a:ext cx="1627739" cy="1550791"/>
          </a:xfrm>
          <a:custGeom>
            <a:avLst/>
            <a:gdLst/>
            <a:ahLst/>
            <a:cxnLst/>
            <a:rect l="l" t="t" r="r" b="b"/>
            <a:pathLst>
              <a:path w="1627739" h="1550791">
                <a:moveTo>
                  <a:pt x="0" y="0"/>
                </a:moveTo>
                <a:lnTo>
                  <a:pt x="1627739" y="0"/>
                </a:lnTo>
                <a:lnTo>
                  <a:pt x="1627739" y="1550791"/>
                </a:lnTo>
                <a:lnTo>
                  <a:pt x="0" y="155079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6" name="Snip Diagonal Corner Rectangle 15"/>
          <p:cNvSpPr/>
          <p:nvPr/>
        </p:nvSpPr>
        <p:spPr>
          <a:xfrm>
            <a:off x="7010400" y="2933700"/>
            <a:ext cx="7010400" cy="1219200"/>
          </a:xfrm>
          <a:prstGeom prst="snip2Diag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atin typeface="Algerian" panose="04020705040A02060702" pitchFamily="82" charset="0"/>
              </a:rPr>
              <a:t>CLEANSING DATA</a:t>
            </a:r>
            <a:endParaRPr lang="en-US" sz="2800" dirty="0">
              <a:latin typeface="Algerian" panose="04020705040A02060702" pitchFamily="82" charset="0"/>
            </a:endParaRPr>
          </a:p>
        </p:txBody>
      </p:sp>
      <p:sp>
        <p:nvSpPr>
          <p:cNvPr id="17" name="Snip Diagonal Corner Rectangle 16"/>
          <p:cNvSpPr/>
          <p:nvPr/>
        </p:nvSpPr>
        <p:spPr>
          <a:xfrm>
            <a:off x="7029450" y="8399986"/>
            <a:ext cx="7010400" cy="1219200"/>
          </a:xfrm>
          <a:prstGeom prst="snip2Diag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atin typeface="Algerian" panose="04020705040A02060702" pitchFamily="82" charset="0"/>
              </a:rPr>
              <a:t>MODELLING</a:t>
            </a:r>
            <a:endParaRPr lang="en-US" sz="2800" dirty="0">
              <a:latin typeface="Algerian" panose="04020705040A02060702" pitchFamily="82" charset="0"/>
            </a:endParaRPr>
          </a:p>
        </p:txBody>
      </p:sp>
      <p:sp>
        <p:nvSpPr>
          <p:cNvPr id="18" name="Snip Diagonal Corner Rectangle 17"/>
          <p:cNvSpPr/>
          <p:nvPr/>
        </p:nvSpPr>
        <p:spPr>
          <a:xfrm>
            <a:off x="7010400" y="4723336"/>
            <a:ext cx="7010400" cy="1219200"/>
          </a:xfrm>
          <a:prstGeom prst="snip2Diag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atin typeface="Algerian" panose="04020705040A02060702" pitchFamily="82" charset="0"/>
              </a:rPr>
              <a:t>EXPLORATORY DATA ANALYSIS</a:t>
            </a:r>
            <a:endParaRPr lang="en-US" sz="2800" dirty="0">
              <a:latin typeface="Algerian" panose="04020705040A02060702" pitchFamily="82" charset="0"/>
            </a:endParaRPr>
          </a:p>
        </p:txBody>
      </p:sp>
      <p:sp>
        <p:nvSpPr>
          <p:cNvPr id="19" name="Snip Diagonal Corner Rectangle 18"/>
          <p:cNvSpPr/>
          <p:nvPr/>
        </p:nvSpPr>
        <p:spPr>
          <a:xfrm>
            <a:off x="7029450" y="6512972"/>
            <a:ext cx="7010400" cy="1219200"/>
          </a:xfrm>
          <a:prstGeom prst="snip2Diag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atin typeface="Algerian" panose="04020705040A02060702" pitchFamily="82" charset="0"/>
              </a:rPr>
              <a:t>FEATURE EXTRACTION</a:t>
            </a:r>
            <a:endParaRPr lang="en-US" sz="2800" dirty="0">
              <a:latin typeface="Algerian" panose="04020705040A02060702" pitchFamily="82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9050" y="-1905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5698603" y="8089542"/>
            <a:ext cx="3083294" cy="3083294"/>
          </a:xfrm>
          <a:custGeom>
            <a:avLst/>
            <a:gdLst/>
            <a:ahLst/>
            <a:cxnLst/>
            <a:rect l="l" t="t" r="r" b="b"/>
            <a:pathLst>
              <a:path w="3083294" h="3083294">
                <a:moveTo>
                  <a:pt x="0" y="0"/>
                </a:moveTo>
                <a:lnTo>
                  <a:pt x="3083294" y="0"/>
                </a:lnTo>
                <a:lnTo>
                  <a:pt x="3083294" y="3083294"/>
                </a:lnTo>
                <a:lnTo>
                  <a:pt x="0" y="30832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3294281"/>
            <a:ext cx="10058400" cy="11430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733550" y="2457450"/>
            <a:ext cx="87058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 smtClean="0">
                <a:solidFill>
                  <a:schemeClr val="bg1"/>
                </a:solidFill>
              </a:rPr>
              <a:t>Sebelum</a:t>
            </a:r>
            <a:r>
              <a:rPr lang="en-US" sz="3600" dirty="0" smtClean="0">
                <a:solidFill>
                  <a:schemeClr val="bg1"/>
                </a:solidFill>
              </a:rPr>
              <a:t> </a:t>
            </a:r>
            <a:r>
              <a:rPr lang="en-US" sz="3600" dirty="0" err="1" smtClean="0">
                <a:solidFill>
                  <a:schemeClr val="bg1"/>
                </a:solidFill>
              </a:rPr>
              <a:t>dilakukan</a:t>
            </a:r>
            <a:r>
              <a:rPr lang="en-US" sz="3600" dirty="0" smtClean="0">
                <a:solidFill>
                  <a:schemeClr val="bg1"/>
                </a:solidFill>
              </a:rPr>
              <a:t> cleansing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714750" y="5770781"/>
            <a:ext cx="88582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 smtClean="0">
                <a:solidFill>
                  <a:schemeClr val="bg1"/>
                </a:solidFill>
              </a:rPr>
              <a:t>Setelah</a:t>
            </a:r>
            <a:r>
              <a:rPr lang="en-US" sz="4000" dirty="0" smtClean="0">
                <a:solidFill>
                  <a:schemeClr val="bg1"/>
                </a:solidFill>
              </a:rPr>
              <a:t> </a:t>
            </a:r>
            <a:r>
              <a:rPr lang="en-US" sz="4000" dirty="0" err="1" smtClean="0">
                <a:solidFill>
                  <a:schemeClr val="bg1"/>
                </a:solidFill>
              </a:rPr>
              <a:t>dilakukan</a:t>
            </a:r>
            <a:r>
              <a:rPr lang="en-US" sz="4000" dirty="0" smtClean="0">
                <a:solidFill>
                  <a:schemeClr val="bg1"/>
                </a:solidFill>
              </a:rPr>
              <a:t> cleansing</a:t>
            </a:r>
            <a:endParaRPr lang="en-US" sz="4000" dirty="0">
              <a:solidFill>
                <a:schemeClr val="bg1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6754688"/>
            <a:ext cx="9753600" cy="995924"/>
          </a:xfrm>
          <a:prstGeom prst="rect">
            <a:avLst/>
          </a:prstGeom>
        </p:spPr>
      </p:pic>
      <p:sp>
        <p:nvSpPr>
          <p:cNvPr id="16" name="TextBox 6"/>
          <p:cNvSpPr txBox="1"/>
          <p:nvPr/>
        </p:nvSpPr>
        <p:spPr>
          <a:xfrm>
            <a:off x="533400" y="634981"/>
            <a:ext cx="9677400" cy="10130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872"/>
              </a:lnSpc>
            </a:pPr>
            <a:r>
              <a:rPr lang="en-US" sz="9600" dirty="0" smtClean="0">
                <a:solidFill>
                  <a:srgbClr val="000000"/>
                </a:solidFill>
                <a:latin typeface="Gochi Hand"/>
              </a:rPr>
              <a:t>Cleansing data</a:t>
            </a:r>
            <a:endParaRPr lang="en-US" sz="9600" dirty="0">
              <a:solidFill>
                <a:srgbClr val="000000"/>
              </a:solidFill>
              <a:latin typeface="Gochi Han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-762000" y="723900"/>
            <a:ext cx="10913483" cy="10368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72"/>
              </a:lnSpc>
            </a:pPr>
            <a:r>
              <a:rPr lang="en-US" sz="6000" dirty="0" smtClean="0">
                <a:solidFill>
                  <a:srgbClr val="000000"/>
                </a:solidFill>
                <a:latin typeface="Gochi Hand"/>
              </a:rPr>
              <a:t>Exploratory data analysis</a:t>
            </a:r>
            <a:endParaRPr lang="en-US" sz="6000" dirty="0">
              <a:solidFill>
                <a:srgbClr val="000000"/>
              </a:solidFill>
              <a:latin typeface="Gochi Hand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484622"/>
            <a:ext cx="7543800" cy="422595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1200" y="2503672"/>
            <a:ext cx="8464256" cy="420690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09600" y="7581900"/>
            <a:ext cx="65532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Dari </a:t>
            </a:r>
            <a:r>
              <a:rPr lang="en-US" sz="2800" dirty="0" err="1" smtClean="0">
                <a:solidFill>
                  <a:schemeClr val="bg1"/>
                </a:solidFill>
              </a:rPr>
              <a:t>grafik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</a:rPr>
              <a:t>diatas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</a:rPr>
              <a:t>diketahui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</a:rPr>
              <a:t>bahwasannya</a:t>
            </a:r>
            <a:r>
              <a:rPr lang="en-US" sz="2800" dirty="0" smtClean="0">
                <a:solidFill>
                  <a:schemeClr val="bg1"/>
                </a:solidFill>
              </a:rPr>
              <a:t> sentiment data yang paling </a:t>
            </a:r>
            <a:r>
              <a:rPr lang="en-US" sz="2800" dirty="0" err="1" smtClean="0">
                <a:solidFill>
                  <a:schemeClr val="bg1"/>
                </a:solidFill>
              </a:rPr>
              <a:t>banyak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</a:rPr>
              <a:t>adalah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</a:rPr>
              <a:t>positif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</a:rPr>
              <a:t>dan</a:t>
            </a:r>
            <a:r>
              <a:rPr lang="en-US" sz="2800" dirty="0" smtClean="0">
                <a:solidFill>
                  <a:schemeClr val="bg1"/>
                </a:solidFill>
              </a:rPr>
              <a:t> yang paling </a:t>
            </a:r>
            <a:r>
              <a:rPr lang="en-US" sz="2800" dirty="0" err="1" smtClean="0">
                <a:solidFill>
                  <a:schemeClr val="bg1"/>
                </a:solidFill>
              </a:rPr>
              <a:t>sedikit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</a:rPr>
              <a:t>adalah</a:t>
            </a:r>
            <a:r>
              <a:rPr lang="en-US" sz="2800" dirty="0" smtClean="0">
                <a:solidFill>
                  <a:schemeClr val="bg1"/>
                </a:solidFill>
              </a:rPr>
              <a:t> neutral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0132433" y="7581900"/>
            <a:ext cx="65532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>
                <a:solidFill>
                  <a:schemeClr val="bg1"/>
                </a:solidFill>
              </a:rPr>
              <a:t>Grafik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</a:rPr>
              <a:t>tersebut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</a:rPr>
              <a:t>menjelaskan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</a:rPr>
              <a:t>bahwa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</a:rPr>
              <a:t>jumlahnya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</a:rPr>
              <a:t>huruf</a:t>
            </a:r>
            <a:r>
              <a:rPr lang="en-US" sz="2800" dirty="0" smtClean="0">
                <a:solidFill>
                  <a:schemeClr val="bg1"/>
                </a:solidFill>
              </a:rPr>
              <a:t> di </a:t>
            </a:r>
            <a:r>
              <a:rPr lang="en-US" sz="2800" dirty="0" err="1" smtClean="0">
                <a:solidFill>
                  <a:schemeClr val="bg1"/>
                </a:solidFill>
              </a:rPr>
              <a:t>setiap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</a:rPr>
              <a:t>baris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</a:rPr>
              <a:t>berkumpul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</a:rPr>
              <a:t>diantara</a:t>
            </a:r>
            <a:r>
              <a:rPr lang="en-US" sz="2800" dirty="0" smtClean="0">
                <a:solidFill>
                  <a:schemeClr val="bg1"/>
                </a:solidFill>
              </a:rPr>
              <a:t> 90 </a:t>
            </a:r>
            <a:r>
              <a:rPr lang="en-US" sz="2800" dirty="0" err="1" smtClean="0">
                <a:solidFill>
                  <a:schemeClr val="bg1"/>
                </a:solidFill>
              </a:rPr>
              <a:t>huruf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</a:rPr>
              <a:t>sampai</a:t>
            </a:r>
            <a:r>
              <a:rPr lang="en-US" sz="2800" dirty="0" smtClean="0">
                <a:solidFill>
                  <a:schemeClr val="bg1"/>
                </a:solidFill>
              </a:rPr>
              <a:t> 280 </a:t>
            </a:r>
            <a:r>
              <a:rPr lang="en-US" sz="2800" dirty="0" err="1" smtClean="0">
                <a:solidFill>
                  <a:schemeClr val="bg1"/>
                </a:solidFill>
              </a:rPr>
              <a:t>huruf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</a:rPr>
              <a:t>dan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</a:rPr>
              <a:t>terdapat</a:t>
            </a:r>
            <a:r>
              <a:rPr lang="en-US" sz="2800" dirty="0" smtClean="0">
                <a:solidFill>
                  <a:schemeClr val="bg1"/>
                </a:solidFill>
              </a:rPr>
              <a:t> outlier </a:t>
            </a:r>
            <a:r>
              <a:rPr lang="en-US" sz="2800" dirty="0" err="1" smtClean="0">
                <a:solidFill>
                  <a:schemeClr val="bg1"/>
                </a:solidFill>
              </a:rPr>
              <a:t>lebih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</a:rPr>
              <a:t>dari</a:t>
            </a:r>
            <a:r>
              <a:rPr lang="en-US" sz="2800" dirty="0" smtClean="0">
                <a:solidFill>
                  <a:schemeClr val="bg1"/>
                </a:solidFill>
              </a:rPr>
              <a:t> 500 </a:t>
            </a:r>
            <a:r>
              <a:rPr lang="en-US" sz="2800" dirty="0" err="1" smtClean="0">
                <a:solidFill>
                  <a:schemeClr val="bg1"/>
                </a:solidFill>
              </a:rPr>
              <a:t>huruf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3810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-685800" y="647700"/>
            <a:ext cx="10913483" cy="9912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70"/>
              </a:lnSpc>
            </a:pPr>
            <a:r>
              <a:rPr lang="en-US" sz="8500" dirty="0" smtClean="0">
                <a:solidFill>
                  <a:srgbClr val="FFFFFF"/>
                </a:solidFill>
                <a:latin typeface="Gochi Hand"/>
              </a:rPr>
              <a:t>Feature extraction</a:t>
            </a:r>
            <a:endParaRPr lang="en-US" sz="8500" dirty="0">
              <a:solidFill>
                <a:srgbClr val="FFFFFF"/>
              </a:solidFill>
              <a:latin typeface="Gochi Hand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38200" y="2324100"/>
            <a:ext cx="142494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>
                <a:solidFill>
                  <a:schemeClr val="bg1"/>
                </a:solidFill>
              </a:rPr>
              <a:t>Untuk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</a:rPr>
              <a:t>melakukan</a:t>
            </a:r>
            <a:r>
              <a:rPr lang="en-US" sz="2800" dirty="0" smtClean="0">
                <a:solidFill>
                  <a:schemeClr val="bg1"/>
                </a:solidFill>
              </a:rPr>
              <a:t> modelling </a:t>
            </a:r>
            <a:r>
              <a:rPr lang="en-US" sz="2800" dirty="0" err="1" smtClean="0">
                <a:solidFill>
                  <a:schemeClr val="bg1"/>
                </a:solidFill>
              </a:rPr>
              <a:t>menggunakan</a:t>
            </a:r>
            <a:r>
              <a:rPr lang="en-US" sz="2800" dirty="0" smtClean="0">
                <a:solidFill>
                  <a:schemeClr val="bg1"/>
                </a:solidFill>
              </a:rPr>
              <a:t> RNN </a:t>
            </a:r>
            <a:r>
              <a:rPr lang="en-US" sz="2800" dirty="0" err="1" smtClean="0">
                <a:solidFill>
                  <a:schemeClr val="bg1"/>
                </a:solidFill>
              </a:rPr>
              <a:t>dan</a:t>
            </a:r>
            <a:r>
              <a:rPr lang="en-US" sz="2800" dirty="0" smtClean="0">
                <a:solidFill>
                  <a:schemeClr val="bg1"/>
                </a:solidFill>
              </a:rPr>
              <a:t> LSTM </a:t>
            </a:r>
            <a:r>
              <a:rPr lang="en-US" sz="2800" dirty="0" err="1" smtClean="0">
                <a:solidFill>
                  <a:schemeClr val="bg1"/>
                </a:solidFill>
              </a:rPr>
              <a:t>harus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</a:rPr>
              <a:t>menggunakan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</a:rPr>
              <a:t>cara</a:t>
            </a:r>
            <a:r>
              <a:rPr lang="en-US" sz="2800" dirty="0" smtClean="0">
                <a:solidFill>
                  <a:schemeClr val="bg1"/>
                </a:solidFill>
              </a:rPr>
              <a:t> tokenizing </a:t>
            </a:r>
            <a:r>
              <a:rPr lang="en-US" sz="2800" dirty="0" err="1" smtClean="0">
                <a:solidFill>
                  <a:schemeClr val="bg1"/>
                </a:solidFill>
              </a:rPr>
              <a:t>dan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</a:rPr>
              <a:t>setelah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</a:rPr>
              <a:t>itu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</a:rPr>
              <a:t>dilakukan</a:t>
            </a:r>
            <a:r>
              <a:rPr lang="en-US" sz="2800" dirty="0" smtClean="0">
                <a:solidFill>
                  <a:schemeClr val="bg1"/>
                </a:solidFill>
              </a:rPr>
              <a:t> pad sequence </a:t>
            </a:r>
            <a:r>
              <a:rPr lang="en-US" sz="2800" dirty="0" err="1" smtClean="0">
                <a:solidFill>
                  <a:schemeClr val="bg1"/>
                </a:solidFill>
              </a:rPr>
              <a:t>untuk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</a:rPr>
              <a:t>menyamakan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</a:rPr>
              <a:t>jumlah</a:t>
            </a:r>
            <a:r>
              <a:rPr lang="en-US" sz="2800" dirty="0" smtClean="0">
                <a:solidFill>
                  <a:schemeClr val="bg1"/>
                </a:solidFill>
              </a:rPr>
              <a:t> agar </a:t>
            </a:r>
            <a:r>
              <a:rPr lang="en-US" sz="2800" dirty="0" err="1" smtClean="0">
                <a:solidFill>
                  <a:schemeClr val="bg1"/>
                </a:solidFill>
              </a:rPr>
              <a:t>mendapatkan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</a:rPr>
              <a:t>hasil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</a:rPr>
              <a:t>maksimal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</a:rPr>
              <a:t>ketika</a:t>
            </a:r>
            <a:r>
              <a:rPr lang="en-US" sz="2800" dirty="0" smtClean="0">
                <a:solidFill>
                  <a:schemeClr val="bg1"/>
                </a:solidFill>
              </a:rPr>
              <a:t> modelling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3924948"/>
            <a:ext cx="12077700" cy="1236173"/>
          </a:xfrm>
          <a:prstGeom prst="rect">
            <a:avLst/>
          </a:prstGeom>
        </p:spPr>
      </p:pic>
      <p:sp>
        <p:nvSpPr>
          <p:cNvPr id="20" name="Left-Up Arrow 19"/>
          <p:cNvSpPr/>
          <p:nvPr/>
        </p:nvSpPr>
        <p:spPr>
          <a:xfrm rot="5400000">
            <a:off x="1866900" y="5499795"/>
            <a:ext cx="1524000" cy="990600"/>
          </a:xfrm>
          <a:prstGeom prst="leftUp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Left-Up Arrow 20"/>
          <p:cNvSpPr/>
          <p:nvPr/>
        </p:nvSpPr>
        <p:spPr>
          <a:xfrm rot="5400000">
            <a:off x="3848100" y="7981757"/>
            <a:ext cx="1524000" cy="990600"/>
          </a:xfrm>
          <a:prstGeom prst="leftUp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6188944"/>
            <a:ext cx="11122504" cy="1382523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200" y="8356501"/>
            <a:ext cx="10744200" cy="16086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-1752600" y="2171700"/>
            <a:ext cx="9838576" cy="745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40"/>
              </a:lnSpc>
            </a:pPr>
            <a:r>
              <a:rPr lang="en-US" sz="7000" dirty="0" smtClean="0">
                <a:solidFill>
                  <a:schemeClr val="bg1"/>
                </a:solidFill>
                <a:latin typeface="Bryndan Write"/>
              </a:rPr>
              <a:t>RNN</a:t>
            </a:r>
            <a:endParaRPr lang="en-US" sz="7000" dirty="0">
              <a:solidFill>
                <a:schemeClr val="bg1"/>
              </a:solidFill>
              <a:latin typeface="Bryndan Write"/>
            </a:endParaRPr>
          </a:p>
        </p:txBody>
      </p:sp>
      <p:sp>
        <p:nvSpPr>
          <p:cNvPr id="9" name="TextBox 6"/>
          <p:cNvSpPr txBox="1"/>
          <p:nvPr/>
        </p:nvSpPr>
        <p:spPr>
          <a:xfrm>
            <a:off x="-1752600" y="358990"/>
            <a:ext cx="9838576" cy="745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40"/>
              </a:lnSpc>
            </a:pPr>
            <a:r>
              <a:rPr lang="en-US" sz="7000" dirty="0" smtClean="0">
                <a:solidFill>
                  <a:srgbClr val="000000"/>
                </a:solidFill>
                <a:latin typeface="Bryndan Write"/>
              </a:rPr>
              <a:t>Modelling</a:t>
            </a:r>
            <a:endParaRPr lang="en-US" sz="7000" dirty="0">
              <a:solidFill>
                <a:srgbClr val="000000"/>
              </a:solidFill>
              <a:latin typeface="Bryndan Write"/>
            </a:endParaRPr>
          </a:p>
        </p:txBody>
      </p:sp>
      <p:sp>
        <p:nvSpPr>
          <p:cNvPr id="10" name="TextBox 6"/>
          <p:cNvSpPr txBox="1"/>
          <p:nvPr/>
        </p:nvSpPr>
        <p:spPr>
          <a:xfrm>
            <a:off x="8610600" y="2171700"/>
            <a:ext cx="9838576" cy="745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40"/>
              </a:lnSpc>
            </a:pPr>
            <a:r>
              <a:rPr lang="en-US" sz="7000" dirty="0" smtClean="0">
                <a:solidFill>
                  <a:schemeClr val="bg1"/>
                </a:solidFill>
                <a:latin typeface="Bryndan Write"/>
              </a:rPr>
              <a:t>LSTM</a:t>
            </a:r>
            <a:endParaRPr lang="en-US" sz="7000" dirty="0">
              <a:solidFill>
                <a:schemeClr val="bg1"/>
              </a:solidFill>
              <a:latin typeface="Bryndan Write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086100"/>
            <a:ext cx="7455795" cy="5715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2975" y="3091070"/>
            <a:ext cx="7733964" cy="57100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-2743200" y="-19050"/>
            <a:ext cx="12725400" cy="15485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872"/>
              </a:lnSpc>
            </a:pPr>
            <a:r>
              <a:rPr lang="en-US" sz="7200" dirty="0" smtClean="0">
                <a:solidFill>
                  <a:srgbClr val="000000"/>
                </a:solidFill>
                <a:latin typeface="Gochi Hand"/>
              </a:rPr>
              <a:t>Model Evaluation</a:t>
            </a:r>
            <a:endParaRPr lang="en-US" sz="7200" dirty="0">
              <a:solidFill>
                <a:srgbClr val="000000"/>
              </a:solidFill>
              <a:latin typeface="Gochi Hand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8300" y="6819900"/>
            <a:ext cx="6172200" cy="307700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00200" y="1333500"/>
            <a:ext cx="5105400" cy="14907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1872"/>
              </a:lnSpc>
            </a:pPr>
            <a:r>
              <a:rPr lang="en-US" sz="6000" dirty="0" smtClean="0">
                <a:solidFill>
                  <a:schemeClr val="bg1"/>
                </a:solidFill>
                <a:latin typeface="Gochi Hand"/>
              </a:rPr>
              <a:t>RNN</a:t>
            </a:r>
            <a:endParaRPr lang="en-US" sz="6000" dirty="0">
              <a:solidFill>
                <a:schemeClr val="bg1"/>
              </a:solidFill>
              <a:latin typeface="Gochi Hand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287000" y="1333500"/>
            <a:ext cx="5105400" cy="14907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1872"/>
              </a:lnSpc>
            </a:pPr>
            <a:r>
              <a:rPr lang="en-US" sz="6000" dirty="0" smtClean="0">
                <a:solidFill>
                  <a:schemeClr val="bg1"/>
                </a:solidFill>
                <a:latin typeface="Gochi Hand"/>
              </a:rPr>
              <a:t>LSTM</a:t>
            </a:r>
            <a:endParaRPr lang="en-US" sz="6000" dirty="0">
              <a:solidFill>
                <a:schemeClr val="bg1"/>
              </a:solidFill>
              <a:latin typeface="Gochi Hand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8300" y="3123918"/>
            <a:ext cx="6172200" cy="330588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2750" y="6819900"/>
            <a:ext cx="6572250" cy="313416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2750" y="3123918"/>
            <a:ext cx="6572250" cy="330588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</p:sp>
      <p:sp>
        <p:nvSpPr>
          <p:cNvPr id="3" name="Freeform 3"/>
          <p:cNvSpPr/>
          <p:nvPr/>
        </p:nvSpPr>
        <p:spPr>
          <a:xfrm rot="1463826">
            <a:off x="11537191" y="1778400"/>
            <a:ext cx="1947347" cy="1338359"/>
          </a:xfrm>
          <a:custGeom>
            <a:avLst/>
            <a:gdLst/>
            <a:ahLst/>
            <a:cxnLst/>
            <a:rect l="l" t="t" r="r" b="b"/>
            <a:pathLst>
              <a:path w="1947347" h="1338359">
                <a:moveTo>
                  <a:pt x="0" y="0"/>
                </a:moveTo>
                <a:lnTo>
                  <a:pt x="1947347" y="0"/>
                </a:lnTo>
                <a:lnTo>
                  <a:pt x="1947347" y="1338358"/>
                </a:lnTo>
                <a:lnTo>
                  <a:pt x="0" y="133835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4107262">
            <a:off x="-865704" y="-473050"/>
            <a:ext cx="3387936" cy="2297637"/>
          </a:xfrm>
          <a:custGeom>
            <a:avLst/>
            <a:gdLst/>
            <a:ahLst/>
            <a:cxnLst/>
            <a:rect l="l" t="t" r="r" b="b"/>
            <a:pathLst>
              <a:path w="3387936" h="2297637">
                <a:moveTo>
                  <a:pt x="0" y="0"/>
                </a:moveTo>
                <a:lnTo>
                  <a:pt x="3387936" y="0"/>
                </a:lnTo>
                <a:lnTo>
                  <a:pt x="3387936" y="2297637"/>
                </a:lnTo>
                <a:lnTo>
                  <a:pt x="0" y="229763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6829267">
            <a:off x="15774367" y="8189225"/>
            <a:ext cx="3715300" cy="2519649"/>
          </a:xfrm>
          <a:custGeom>
            <a:avLst/>
            <a:gdLst/>
            <a:ahLst/>
            <a:cxnLst/>
            <a:rect l="l" t="t" r="r" b="b"/>
            <a:pathLst>
              <a:path w="3715300" h="2519649">
                <a:moveTo>
                  <a:pt x="0" y="0"/>
                </a:moveTo>
                <a:lnTo>
                  <a:pt x="3715301" y="0"/>
                </a:lnTo>
                <a:lnTo>
                  <a:pt x="3715301" y="2519649"/>
                </a:lnTo>
                <a:lnTo>
                  <a:pt x="0" y="251964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1391118">
            <a:off x="14634691" y="-2104991"/>
            <a:ext cx="3665666" cy="3796829"/>
          </a:xfrm>
          <a:custGeom>
            <a:avLst/>
            <a:gdLst/>
            <a:ahLst/>
            <a:cxnLst/>
            <a:rect l="l" t="t" r="r" b="b"/>
            <a:pathLst>
              <a:path w="3665666" h="3796829">
                <a:moveTo>
                  <a:pt x="0" y="0"/>
                </a:moveTo>
                <a:lnTo>
                  <a:pt x="3665665" y="0"/>
                </a:lnTo>
                <a:lnTo>
                  <a:pt x="3665665" y="3796829"/>
                </a:lnTo>
                <a:lnTo>
                  <a:pt x="0" y="379682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xmlns="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6979330">
            <a:off x="-712187" y="8552632"/>
            <a:ext cx="3453702" cy="1902676"/>
          </a:xfrm>
          <a:custGeom>
            <a:avLst/>
            <a:gdLst/>
            <a:ahLst/>
            <a:cxnLst/>
            <a:rect l="l" t="t" r="r" b="b"/>
            <a:pathLst>
              <a:path w="3453702" h="1902676">
                <a:moveTo>
                  <a:pt x="0" y="0"/>
                </a:moveTo>
                <a:lnTo>
                  <a:pt x="3453703" y="0"/>
                </a:lnTo>
                <a:lnTo>
                  <a:pt x="3453703" y="1902676"/>
                </a:lnTo>
                <a:lnTo>
                  <a:pt x="0" y="190267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2699999">
            <a:off x="3677137" y="2203427"/>
            <a:ext cx="2068144" cy="1756042"/>
          </a:xfrm>
          <a:custGeom>
            <a:avLst/>
            <a:gdLst/>
            <a:ahLst/>
            <a:cxnLst/>
            <a:rect l="l" t="t" r="r" b="b"/>
            <a:pathLst>
              <a:path w="2068144" h="1756042">
                <a:moveTo>
                  <a:pt x="0" y="0"/>
                </a:moveTo>
                <a:lnTo>
                  <a:pt x="2068145" y="0"/>
                </a:lnTo>
                <a:lnTo>
                  <a:pt x="2068145" y="1756043"/>
                </a:lnTo>
                <a:lnTo>
                  <a:pt x="0" y="1756043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xmlns="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7334544">
            <a:off x="13001227" y="5822549"/>
            <a:ext cx="2068144" cy="1756042"/>
          </a:xfrm>
          <a:custGeom>
            <a:avLst/>
            <a:gdLst/>
            <a:ahLst/>
            <a:cxnLst/>
            <a:rect l="l" t="t" r="r" b="b"/>
            <a:pathLst>
              <a:path w="2068144" h="1756042">
                <a:moveTo>
                  <a:pt x="0" y="0"/>
                </a:moveTo>
                <a:lnTo>
                  <a:pt x="2068144" y="0"/>
                </a:lnTo>
                <a:lnTo>
                  <a:pt x="2068144" y="1756043"/>
                </a:lnTo>
                <a:lnTo>
                  <a:pt x="0" y="1756043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xmlns="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2342060">
            <a:off x="6292314" y="3696068"/>
            <a:ext cx="5703373" cy="4904900"/>
          </a:xfrm>
          <a:custGeom>
            <a:avLst/>
            <a:gdLst/>
            <a:ahLst/>
            <a:cxnLst/>
            <a:rect l="l" t="t" r="r" b="b"/>
            <a:pathLst>
              <a:path w="5703373" h="4904900">
                <a:moveTo>
                  <a:pt x="0" y="0"/>
                </a:moveTo>
                <a:lnTo>
                  <a:pt x="5703372" y="0"/>
                </a:lnTo>
                <a:lnTo>
                  <a:pt x="5703372" y="4904900"/>
                </a:lnTo>
                <a:lnTo>
                  <a:pt x="0" y="490490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xmlns="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5278903" y="3198570"/>
            <a:ext cx="7730195" cy="40422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021"/>
              </a:lnSpc>
            </a:pPr>
            <a:r>
              <a:rPr lang="en-US" sz="15021">
                <a:solidFill>
                  <a:srgbClr val="FFFFFF"/>
                </a:solidFill>
                <a:latin typeface="Bryndan Write Bold"/>
              </a:rPr>
              <a:t>THANK YOU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86</TotalTime>
  <Words>107</Words>
  <Application>Microsoft Office PowerPoint</Application>
  <PresentationFormat>Custom</PresentationFormat>
  <Paragraphs>21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Algerian</vt:lpstr>
      <vt:lpstr>Bryndan Write</vt:lpstr>
      <vt:lpstr>Gochi Hand</vt:lpstr>
      <vt:lpstr>Bryndan Write Bold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Black Doodle Group Project Presentation</dc:title>
  <dc:creator>User</dc:creator>
  <cp:lastModifiedBy>User</cp:lastModifiedBy>
  <cp:revision>5</cp:revision>
  <dcterms:created xsi:type="dcterms:W3CDTF">2006-08-16T00:00:00Z</dcterms:created>
  <dcterms:modified xsi:type="dcterms:W3CDTF">2023-12-02T15:03:45Z</dcterms:modified>
  <dc:identifier>DAF0MnUnbyY</dc:identifier>
</cp:coreProperties>
</file>